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256" r:id="rId2"/>
    <p:sldId id="258" r:id="rId3"/>
    <p:sldId id="266" r:id="rId4"/>
    <p:sldId id="265" r:id="rId5"/>
    <p:sldId id="267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6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06" autoAdjust="0"/>
    <p:restoredTop sz="75797"/>
  </p:normalViewPr>
  <p:slideViewPr>
    <p:cSldViewPr>
      <p:cViewPr varScale="1">
        <p:scale>
          <a:sx n="115" d="100"/>
          <a:sy n="115" d="100"/>
        </p:scale>
        <p:origin x="1768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12" d="100"/>
          <a:sy n="112" d="100"/>
        </p:scale>
        <p:origin x="-4136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0A65C-F514-E04B-A00D-00855BCE549C}" type="datetimeFigureOut">
              <a:rPr lang="en-US" smtClean="0"/>
              <a:pPr/>
              <a:t>9/16/18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980BC-A08B-7042-9E8A-6AD82636A2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19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23A6A-8E54-D245-B89D-80427EA6A61F}" type="datetimeFigureOut">
              <a:rPr lang="en-US" smtClean="0"/>
              <a:pPr/>
              <a:t>9/16/18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CFB2A-16FC-404C-A508-B634FD64C9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14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FB2A-16FC-404C-A508-B634FD64C9A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8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do we need to know how many trees there are in a city?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main Reasons</a:t>
            </a:r>
          </a:p>
          <a:p>
            <a:pPr marL="228600" indent="-228600">
              <a:buAutoNum type="arabicPeriod"/>
            </a:pP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a habitat fo</a:t>
            </a:r>
            <a:r>
              <a: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wildlife</a:t>
            </a:r>
          </a:p>
          <a:p>
            <a:pPr marL="228600" indent="-228600">
              <a:buAutoNum type="arabicPeriod"/>
            </a:pPr>
            <a:r>
              <a: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City planners need to know to be able to prepare for urban development </a:t>
            </a:r>
          </a:p>
          <a:p>
            <a:pPr marL="228600" indent="-228600">
              <a:buAutoNum type="arabicPeriod"/>
            </a:pPr>
            <a:r>
              <a: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Reduce Co2 levels in the atmosphere</a:t>
            </a:r>
          </a:p>
          <a:p>
            <a:pPr marL="228600" indent="-228600">
              <a:buAutoNum type="arabicPeriod"/>
            </a:pPr>
            <a:endParaRPr lang="en-GB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2012 study estimated 1000 trees in Dub City</a:t>
            </a:r>
          </a:p>
          <a:p>
            <a:pPr marL="0" indent="0">
              <a:buNone/>
            </a:pPr>
            <a:r>
              <a: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Took 9 months of field work </a:t>
            </a:r>
          </a:p>
          <a:p>
            <a:pPr marL="0" indent="0">
              <a:buNone/>
            </a:pPr>
            <a:r>
              <a: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only not affordable or viable on a large scale, it is just an estimate. </a:t>
            </a:r>
            <a:r>
              <a:rPr lang="en-GB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Theres</a:t>
            </a:r>
            <a:r>
              <a: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loads of areas they would not have been able to access, I really doubt that researchers were sending in ethics approval forms to get into peoples back gardens. </a:t>
            </a:r>
          </a:p>
          <a:p>
            <a:pPr marL="0" indent="0">
              <a:buNone/>
            </a:pPr>
            <a:endParaRPr lang="en-GB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Researchers weren’t able to get all the trees for example couldn’t go into peoples back gardens or private property.</a:t>
            </a:r>
          </a:p>
          <a:p>
            <a:pPr marL="0" indent="0">
              <a:buNone/>
            </a:pPr>
            <a:endParaRPr lang="en-GB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FB2A-16FC-404C-A508-B634FD64C9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45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Lets take a look at different</a:t>
            </a:r>
            <a:r>
              <a:rPr lang="en-US" baseline="0" dirty="0" smtClean="0"/>
              <a:t> ways we could approach this problem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first manual labelling </a:t>
            </a:r>
            <a:r>
              <a:rPr lang="mr-IN" baseline="0" dirty="0" smtClean="0"/>
              <a:t>–</a:t>
            </a:r>
            <a:r>
              <a:rPr lang="en-US" baseline="0" dirty="0" smtClean="0"/>
              <a:t> as we said before is not really feasible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Instead, we could automate this process by taking an image of a city and using a machine learning algorithm make a prediction for every pixel in the image.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Traditional ML techniques base this prediction of of the colors of pixels </a:t>
            </a:r>
            <a:r>
              <a:rPr lang="mr-IN" baseline="0" dirty="0" smtClean="0"/>
              <a:t>–</a:t>
            </a:r>
            <a:r>
              <a:rPr lang="en-US" baseline="0" dirty="0" smtClean="0"/>
              <a:t> but there is an obvious problem here. The colors of trees are very similar to the color of grass and other vegetation.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state of the art way to make this type of predication is to use a Deep Learning technique called a convolutional neural network. </a:t>
            </a:r>
          </a:p>
          <a:p>
            <a:r>
              <a:rPr lang="en-US" baseline="0" dirty="0" smtClean="0"/>
              <a:t>This does 2 things differently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Rather than just making a prediction based of the color of a pixel it also bases this of of the shapes that pixels make </a:t>
            </a:r>
          </a:p>
          <a:p>
            <a:pPr marL="0" indent="0">
              <a:buNone/>
            </a:pPr>
            <a:r>
              <a:rPr lang="en-US" baseline="0" dirty="0" smtClean="0"/>
              <a:t>So for a tree is can </a:t>
            </a:r>
            <a:r>
              <a:rPr lang="en-US" baseline="0" dirty="0" err="1" smtClean="0"/>
              <a:t>regonise</a:t>
            </a:r>
            <a:r>
              <a:rPr lang="en-US" baseline="0" dirty="0" smtClean="0"/>
              <a:t> the shapes of the crown and the leaves 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2. Instead of looking at groups of pixels in isolation it takes into account the </a:t>
            </a:r>
            <a:r>
              <a:rPr lang="en-US" baseline="0" dirty="0" err="1" smtClean="0"/>
              <a:t>surounding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neighbour</a:t>
            </a:r>
            <a:r>
              <a:rPr lang="en-US" baseline="0" dirty="0" smtClean="0"/>
              <a:t> hood of pixels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So CNNs have more information to base a prediction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FB2A-16FC-404C-A508-B634FD64C9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55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I</a:t>
            </a:r>
            <a:r>
              <a:rPr lang="en-US" baseline="0" dirty="0" smtClean="0"/>
              <a:t> obtained access to a dataset of </a:t>
            </a:r>
            <a:r>
              <a:rPr lang="en-US" baseline="0" dirty="0" err="1" smtClean="0"/>
              <a:t>arial</a:t>
            </a:r>
            <a:r>
              <a:rPr lang="en-US" baseline="0" dirty="0" smtClean="0"/>
              <a:t> images of a city in Germany called </a:t>
            </a:r>
            <a:r>
              <a:rPr lang="en-US" baseline="0" dirty="0" err="1" smtClean="0"/>
              <a:t>Potsdamn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this data set someone had gone and create segmented pictures outlining areas of tree and non tree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used this data to train my convolutional neural network and produced this representation on the right </a:t>
            </a:r>
            <a:r>
              <a:rPr lang="mr-IN" baseline="0" dirty="0" smtClean="0"/>
              <a:t>–</a:t>
            </a:r>
            <a:r>
              <a:rPr lang="en-US" baseline="0" dirty="0" smtClean="0"/>
              <a:t> which as you can see looks almost the same as the humans interpretation which is what we want.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models current accuracy is at 85% which is really good for the this particular dataset, It</a:t>
            </a:r>
            <a:r>
              <a:rPr lang="mr-IN" baseline="0" dirty="0" smtClean="0"/>
              <a:t>’</a:t>
            </a:r>
            <a:r>
              <a:rPr lang="en-US" baseline="0" dirty="0" smtClean="0"/>
              <a:t>s a little higher than some of the published results.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look at the gap up the top where it should be green this is just because there is a shadow covering the tree in the original image.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small errors can be easily resolved using post processing techniques </a:t>
            </a:r>
            <a:r>
              <a:rPr lang="mr-IN" baseline="0" dirty="0" smtClean="0"/>
              <a:t>–</a:t>
            </a:r>
            <a:r>
              <a:rPr lang="en-US" baseline="0" dirty="0" smtClean="0"/>
              <a:t> and I think if I do this I can get the accuracy above 90% which is higher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Thank you so much for listening and if you want to know more about my project or want to hear some tree puns definitely come talk to me later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FB2A-16FC-404C-A508-B634FD64C9A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02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7544" y="2519392"/>
            <a:ext cx="8117656" cy="482813"/>
          </a:xfrm>
        </p:spPr>
        <p:txBody>
          <a:bodyPr anchor="t" anchorCtr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331613"/>
            <a:ext cx="8117656" cy="102872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B0D7E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4508500"/>
            <a:ext cx="8064500" cy="360363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dirty="0"/>
              <a:t>Authors</a:t>
            </a:r>
          </a:p>
        </p:txBody>
      </p:sp>
    </p:spTree>
    <p:extLst>
      <p:ext uri="{BB962C8B-B14F-4D97-AF65-F5344CB8AC3E}">
        <p14:creationId xmlns:p14="http://schemas.microsoft.com/office/powerpoint/2010/main" val="614350975"/>
      </p:ext>
    </p:extLst>
  </p:cSld>
  <p:clrMapOvr>
    <a:masterClrMapping/>
  </p:clrMapOvr>
  <p:transition spd="slow" advTm="6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55599" y="2032000"/>
            <a:ext cx="8500533" cy="4094164"/>
          </a:xfrm>
        </p:spPr>
        <p:txBody>
          <a:bodyPr numCol="1" spcCol="3600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Ubuntu Light"/>
                <a:cs typeface="Ubuntu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1E731-4C88-402A-AEAA-70FFEE337F32}" type="datetimeFigureOut">
              <a:rPr lang="en-GB" smtClean="0"/>
              <a:pPr/>
              <a:t>16/09/2018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5090684"/>
      </p:ext>
    </p:extLst>
  </p:cSld>
  <p:clrMapOvr>
    <a:masterClrMapping/>
  </p:clrMapOvr>
  <p:transition spd="slow" advTm="60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 spcCol="360000"/>
          <a:lstStyle>
            <a:lvl1pPr>
              <a:defRPr sz="2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1E731-4C88-402A-AEAA-70FFEE337F32}" type="datetimeFigureOut">
              <a:rPr lang="en-GB" smtClean="0"/>
              <a:pPr/>
              <a:t>16/09/2018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9539580"/>
      </p:ext>
    </p:extLst>
  </p:cSld>
  <p:clrMapOvr>
    <a:masterClrMapping/>
  </p:clrMapOvr>
  <p:transition spd="slow" advTm="60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5244"/>
            <a:ext cx="8229600" cy="6397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127363" y="-99145"/>
            <a:ext cx="1905000" cy="1295400"/>
          </a:xfrm>
        </p:spPr>
        <p:txBody>
          <a:bodyPr>
            <a:noAutofit/>
          </a:bodyPr>
          <a:lstStyle>
            <a:lvl1pPr marL="0" indent="0" algn="r">
              <a:buNone/>
              <a:defRPr sz="7200">
                <a:solidFill>
                  <a:srgbClr val="B0D7E3"/>
                </a:solidFill>
              </a:defRPr>
            </a:lvl1pPr>
          </a:lstStyle>
          <a:p>
            <a:pPr lvl="0"/>
            <a:r>
              <a:rPr lang="ga-IE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115813956"/>
      </p:ext>
    </p:extLst>
  </p:cSld>
  <p:clrMapOvr>
    <a:masterClrMapping/>
  </p:clrMapOvr>
  <p:transition spd="slow" advTm="6000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599" y="1290638"/>
            <a:ext cx="8500533" cy="6397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99" y="2082800"/>
            <a:ext cx="8500533" cy="4082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13184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725416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B0C8133-AF5C-49AA-B844-F6668C19F3D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016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911E731-4C88-402A-AEAA-70FFEE337F32}" type="datetimeFigureOut">
              <a:rPr lang="en-GB" smtClean="0"/>
              <a:pPr/>
              <a:t>16/09/2018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273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 spd="slow" advTm="60000"/>
  <p:hf hd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rgbClr val="006B94"/>
          </a:solidFill>
          <a:latin typeface="Ubuntu"/>
          <a:ea typeface="+mj-ea"/>
          <a:cs typeface="Ubuntu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5"/>
          </a:solidFill>
          <a:latin typeface="Ubuntu"/>
          <a:ea typeface="+mn-ea"/>
          <a:cs typeface="Ubuntu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Ubuntu Light"/>
          <a:ea typeface="+mn-ea"/>
          <a:cs typeface="Ubuntu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Ubuntu Light"/>
          <a:ea typeface="+mn-ea"/>
          <a:cs typeface="Ubuntu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Ubuntu Light"/>
          <a:ea typeface="+mn-ea"/>
          <a:cs typeface="Ubuntu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>
              <a:lumMod val="65000"/>
              <a:lumOff val="35000"/>
            </a:schemeClr>
          </a:solidFill>
          <a:latin typeface="Ubuntu Light"/>
          <a:ea typeface="+mn-ea"/>
          <a:cs typeface="Ubuntu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microsoft.com/office/2007/relationships/hdphoto" Target="../media/hdphoto1.wdp"/><Relationship Id="rId9" Type="http://schemas.openxmlformats.org/officeDocument/2006/relationships/image" Target="../media/image10.jpeg"/><Relationship Id="rId10" Type="http://schemas.microsoft.com/office/2007/relationships/hdphoto" Target="../media/hdphoto2.wdp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99 Problems </a:t>
            </a:r>
            <a:r>
              <a:rPr lang="en-IE" dirty="0" smtClean="0"/>
              <a:t>But </a:t>
            </a:r>
            <a:r>
              <a:rPr lang="en-IE" dirty="0"/>
              <a:t>a Birch </a:t>
            </a:r>
            <a:r>
              <a:rPr lang="en-IE" dirty="0" err="1"/>
              <a:t>A</a:t>
            </a:r>
            <a:r>
              <a:rPr lang="en-IE" dirty="0" err="1" smtClean="0"/>
              <a:t>in’t</a:t>
            </a:r>
            <a:r>
              <a:rPr lang="en-IE" dirty="0" smtClean="0"/>
              <a:t> </a:t>
            </a:r>
            <a:r>
              <a:rPr lang="en-IE" dirty="0"/>
              <a:t>One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Predicting canopy coverage in urban areas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7544" y="4001917"/>
            <a:ext cx="8064500" cy="360363"/>
          </a:xfrm>
        </p:spPr>
        <p:txBody>
          <a:bodyPr>
            <a:noAutofit/>
          </a:bodyPr>
          <a:lstStyle/>
          <a:p>
            <a:r>
              <a:rPr lang="en-IE" sz="2400" dirty="0"/>
              <a:t>Niamh </a:t>
            </a:r>
            <a:r>
              <a:rPr lang="en-IE" sz="2400" dirty="0" smtClean="0"/>
              <a:t>Donnelly</a:t>
            </a:r>
          </a:p>
          <a:p>
            <a:r>
              <a:rPr lang="en-IE" sz="2400" dirty="0" smtClean="0"/>
              <a:t>Supervisor: </a:t>
            </a:r>
            <a:r>
              <a:rPr lang="en-IE" sz="2400" dirty="0" err="1" smtClean="0"/>
              <a:t>Dr.</a:t>
            </a:r>
            <a:r>
              <a:rPr lang="en-IE" sz="2400" dirty="0" smtClean="0"/>
              <a:t> Brian </a:t>
            </a:r>
            <a:r>
              <a:rPr lang="en-IE" sz="2400" dirty="0"/>
              <a:t>M</a:t>
            </a:r>
            <a:r>
              <a:rPr lang="en-IE" sz="2400" dirty="0" smtClean="0"/>
              <a:t>ac </a:t>
            </a:r>
            <a:r>
              <a:rPr lang="en-IE" sz="2400" dirty="0" err="1" smtClean="0"/>
              <a:t>Namee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9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05798"/>
            <a:ext cx="4992555" cy="374441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4" t="2253" r="1584" b="62661"/>
          <a:stretch/>
        </p:blipFill>
        <p:spPr>
          <a:xfrm>
            <a:off x="5580112" y="3030338"/>
            <a:ext cx="3278904" cy="2619876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6252312" y="1938352"/>
            <a:ext cx="193450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 smtClean="0"/>
              <a:t>- 10,000 Trees</a:t>
            </a:r>
          </a:p>
          <a:p>
            <a:r>
              <a:rPr lang="en-GB" sz="2400" dirty="0" smtClean="0"/>
              <a:t>- 9 Months</a:t>
            </a:r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135C01B-99D8-44AB-8AA1-B20EA1A36D05}"/>
              </a:ext>
            </a:extLst>
          </p:cNvPr>
          <p:cNvSpPr txBox="1">
            <a:spLocks/>
          </p:cNvSpPr>
          <p:nvPr/>
        </p:nvSpPr>
        <p:spPr>
          <a:xfrm>
            <a:off x="358483" y="489577"/>
            <a:ext cx="8500533" cy="6397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006B94"/>
                </a:solidFill>
                <a:latin typeface="Ubuntu"/>
                <a:ea typeface="+mj-ea"/>
                <a:cs typeface="Ubuntu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Welcome to the Concrete Jungle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115543"/>
      </p:ext>
    </p:extLst>
  </p:cSld>
  <p:clrMapOvr>
    <a:masterClrMapping/>
  </p:clrMapOvr>
  <p:transition spd="slow" advTm="60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3" y="489577"/>
            <a:ext cx="8500533" cy="639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Roots Can </a:t>
            </a:r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dirty="0" smtClean="0">
                <a:solidFill>
                  <a:schemeClr val="bg1"/>
                </a:solidFill>
              </a:rPr>
              <a:t>e Take ?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52492" y="2127892"/>
            <a:ext cx="1994755" cy="3000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4" y="3944603"/>
            <a:ext cx="1036410" cy="1036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6D6E6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" y="2756153"/>
            <a:ext cx="1046091" cy="10259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4747" y="4581950"/>
            <a:ext cx="10866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Ubuntu Mono derivative Powerline" charset="0"/>
                <a:ea typeface="Ubuntu Mono derivative Powerline" charset="0"/>
                <a:cs typeface="Ubuntu Mono derivative Powerline" charset="0"/>
              </a:rPr>
              <a:t>Tree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8657" y="3194053"/>
            <a:ext cx="10605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Ubuntu Mono derivative Powerline" charset="0"/>
                <a:ea typeface="Ubuntu Mono derivative Powerline" charset="0"/>
                <a:cs typeface="Ubuntu Mono derivative Powerline" charset="0"/>
              </a:rPr>
              <a:t>Non Tree</a:t>
            </a:r>
          </a:p>
        </p:txBody>
      </p:sp>
      <p:pic>
        <p:nvPicPr>
          <p:cNvPr id="1026" name="Picture 2" descr="Image result for stephens green aerial">
            <a:extLst>
              <a:ext uri="{FF2B5EF4-FFF2-40B4-BE49-F238E27FC236}">
                <a16:creationId xmlns:a16="http://schemas.microsoft.com/office/drawing/2014/main" xmlns="" id="{CAE41F2D-2FD8-4949-8E72-1B45386CB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65" y="1391285"/>
            <a:ext cx="4455815" cy="333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A005CCE2-7F09-4D26-8F48-8454FF8DAF58}"/>
              </a:ext>
            </a:extLst>
          </p:cNvPr>
          <p:cNvCxnSpPr>
            <a:stCxn id="8" idx="3"/>
          </p:cNvCxnSpPr>
          <p:nvPr/>
        </p:nvCxnSpPr>
        <p:spPr>
          <a:xfrm flipV="1">
            <a:off x="1259133" y="2460992"/>
            <a:ext cx="2516970" cy="808136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62ED3DCB-DF57-47B3-A7F4-F5491A82ABB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245074" y="3854562"/>
            <a:ext cx="1658416" cy="608246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349A4C3E-960A-4218-A38C-E723EBCD24D0}"/>
              </a:ext>
            </a:extLst>
          </p:cNvPr>
          <p:cNvCxnSpPr>
            <a:cxnSpLocks/>
            <a:endCxn id="6" idx="3"/>
          </p:cNvCxnSpPr>
          <p:nvPr/>
        </p:nvCxnSpPr>
        <p:spPr>
          <a:xfrm>
            <a:off x="5726258" y="3389453"/>
            <a:ext cx="1326234" cy="238496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438E62A2-0C5F-4A2C-A9A7-E6D2FF596E76}"/>
              </a:ext>
            </a:extLst>
          </p:cNvPr>
          <p:cNvSpPr/>
          <p:nvPr/>
        </p:nvSpPr>
        <p:spPr>
          <a:xfrm>
            <a:off x="0" y="6093795"/>
            <a:ext cx="9144000" cy="739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82D98D54-F347-4390-8E53-F2318E8C905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</a:extLst>
          </a:blip>
          <a:srcRect l="62938" t="37764" r="3751" b="-1360"/>
          <a:stretch/>
        </p:blipFill>
        <p:spPr>
          <a:xfrm>
            <a:off x="4006580" y="5063215"/>
            <a:ext cx="1057883" cy="11360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50" t="84483" r="50313" b="8578"/>
          <a:stretch/>
        </p:blipFill>
        <p:spPr>
          <a:xfrm>
            <a:off x="2715256" y="5063924"/>
            <a:ext cx="1131372" cy="112405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62ED3DCB-DF57-47B3-A7F4-F5491A82ABBB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3280942" y="4227526"/>
            <a:ext cx="298411" cy="83639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62ED3DCB-DF57-47B3-A7F4-F5491A82ABBB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4263753" y="3180893"/>
            <a:ext cx="271769" cy="188232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57001" y="6199304"/>
            <a:ext cx="1303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Ubuntu Mono derivative Powerline" charset="0"/>
                <a:ea typeface="Ubuntu Mono derivative Powerline" charset="0"/>
                <a:cs typeface="Ubuntu Mono derivative Powerline" charset="0"/>
              </a:rPr>
              <a:t>Non Tree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737614" y="6199304"/>
            <a:ext cx="10866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Ubuntu Mono derivative Powerline" charset="0"/>
                <a:ea typeface="Ubuntu Mono derivative Powerline" charset="0"/>
                <a:cs typeface="Ubuntu Mono derivative Powerline" charset="0"/>
              </a:rPr>
              <a:t>Tree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66247" y="1417882"/>
            <a:ext cx="206338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 Light" panose="020B0304030602030204" pitchFamily="34" charset="0"/>
              </a:rPr>
              <a:t>1. Manual Labelling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9717" y="1733784"/>
            <a:ext cx="174490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 Light" panose="020B0304030602030204" pitchFamily="34" charset="0"/>
              </a:rPr>
              <a:t>2. Traditional Machine Learning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197407" y="5106786"/>
            <a:ext cx="1064309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 Light" panose="020B0304030602030204" pitchFamily="34" charset="0"/>
              </a:rPr>
              <a:t>3. Deep Learning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0767" y="1951945"/>
            <a:ext cx="1524000" cy="13258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46742" y="2120849"/>
            <a:ext cx="100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 Light" panose="020B0304030602030204" pitchFamily="34" charset="0"/>
              </a:rPr>
              <a:t>Yup, it</a:t>
            </a:r>
            <a:r>
              <a:rPr lang="mr-I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 Light" panose="020B0304030602030204" pitchFamily="34" charset="0"/>
              </a:rPr>
              <a:t>’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 Light" panose="020B0304030602030204" pitchFamily="34" charset="0"/>
              </a:rPr>
              <a:t>s 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buntu Light" panose="020B0304030602030204" pitchFamily="34" charset="0"/>
              </a:rPr>
              <a:t>a tree.</a:t>
            </a:r>
          </a:p>
        </p:txBody>
      </p:sp>
    </p:spTree>
    <p:extLst>
      <p:ext uri="{BB962C8B-B14F-4D97-AF65-F5344CB8AC3E}">
        <p14:creationId xmlns:p14="http://schemas.microsoft.com/office/powerpoint/2010/main" val="2742187367"/>
      </p:ext>
    </p:extLst>
  </p:cSld>
  <p:clrMapOvr>
    <a:masterClrMapping/>
  </p:clrMapOvr>
  <p:transition spd="slow" advTm="60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" t="2340" r="3627" b="2401"/>
          <a:stretch/>
        </p:blipFill>
        <p:spPr>
          <a:xfrm>
            <a:off x="6212580" y="2132857"/>
            <a:ext cx="2884350" cy="29153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6" t="5287" r="6936" b="7678"/>
          <a:stretch/>
        </p:blipFill>
        <p:spPr>
          <a:xfrm>
            <a:off x="123299" y="2132856"/>
            <a:ext cx="2924412" cy="29102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3" t="14245" r="11580" b="10185"/>
          <a:stretch/>
        </p:blipFill>
        <p:spPr>
          <a:xfrm>
            <a:off x="3226357" y="2132857"/>
            <a:ext cx="2807576" cy="2910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67245" y="531543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Ubuntu Mono derivative Powerline" charset="0"/>
                <a:ea typeface="Ubuntu Mono derivative Powerline" charset="0"/>
                <a:cs typeface="Ubuntu Mono derivative Powerline" charset="0"/>
              </a:rPr>
              <a:t>Aerial Image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Ubuntu Mono derivative Powerline" charset="0"/>
              <a:ea typeface="Ubuntu Mono derivative Powerline" charset="0"/>
              <a:cs typeface="Ubuntu Mono derivative Powerlin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17642" y="531543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Ubuntu Mono derivative Powerline" charset="0"/>
                <a:ea typeface="Ubuntu Mono derivative Powerline" charset="0"/>
                <a:cs typeface="Ubuntu Mono derivative Powerline" charset="0"/>
              </a:rPr>
              <a:t>Human Interpretation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Ubuntu Mono derivative Powerline" charset="0"/>
              <a:ea typeface="Ubuntu Mono derivative Powerline" charset="0"/>
              <a:cs typeface="Ubuntu Mono derivative Powerlin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31717" y="531542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Ubuntu Mono derivative Powerline" charset="0"/>
                <a:ea typeface="Ubuntu Mono derivative Powerline" charset="0"/>
                <a:cs typeface="Ubuntu Mono derivative Powerline" charset="0"/>
              </a:rPr>
              <a:t>Model Result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Ubuntu Mono derivative Powerline" charset="0"/>
              <a:ea typeface="Ubuntu Mono derivative Powerline" charset="0"/>
              <a:cs typeface="Ubuntu Mono derivative Powerline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47906" y="1430141"/>
            <a:ext cx="21852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Ubuntu Mono derivative Powerline" charset="0"/>
                <a:ea typeface="Ubuntu Mono derivative Powerline" charset="0"/>
                <a:cs typeface="Ubuntu Mono derivative Powerline" charset="0"/>
              </a:rPr>
              <a:t>85% Accuracy</a:t>
            </a:r>
            <a:endParaRPr lang="en-US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Ubuntu Mono derivative Powerline" charset="0"/>
              <a:ea typeface="Ubuntu Mono derivative Powerline" charset="0"/>
              <a:cs typeface="Ubuntu Mono derivative Powerlin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8109" y="476672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Ubuntu Mono derivative Powerline" charset="0"/>
                <a:ea typeface="Ubuntu Mono derivative Powerline" charset="0"/>
                <a:cs typeface="Ubuntu Mono derivative Powerline" charset="0"/>
              </a:rPr>
              <a:t>You Wood Not Believe the Results</a:t>
            </a:r>
            <a:endParaRPr lang="en-US" sz="2800" b="1" dirty="0">
              <a:latin typeface="Ubuntu Mono derivative Powerline" charset="0"/>
              <a:ea typeface="Ubuntu Mono derivative Powerline" charset="0"/>
              <a:cs typeface="Ubuntu Mono derivative Powerli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984126"/>
      </p:ext>
    </p:extLst>
  </p:cSld>
  <p:clrMapOvr>
    <a:masterClrMapping/>
  </p:clrMapOvr>
  <p:transition spd="slow" advTm="60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Thank You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IE" dirty="0" smtClean="0"/>
              <a:t>Niamh Donnelly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46516289"/>
      </p:ext>
    </p:extLst>
  </p:cSld>
  <p:clrMapOvr>
    <a:masterClrMapping/>
  </p:clrMapOvr>
</p:sld>
</file>

<file path=ppt/theme/theme1.xml><?xml version="1.0" encoding="utf-8"?>
<a:theme xmlns:a="http://schemas.openxmlformats.org/drawingml/2006/main" name="Insight theme FIXED ver 3.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solidFill>
            <a:schemeClr val="accent5"/>
          </a:solidFill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tx1">
                <a:lumMod val="65000"/>
                <a:lumOff val="35000"/>
              </a:schemeClr>
            </a:solidFill>
            <a:latin typeface="Ubuntu Light" panose="020B0304030602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Insight theme FIXED ver 3.1</Template>
  <TotalTime>18418</TotalTime>
  <Words>601</Words>
  <Application>Microsoft Macintosh PowerPoint</Application>
  <PresentationFormat>On-screen Show (4:3)</PresentationFormat>
  <Paragraphs>71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</vt:lpstr>
      <vt:lpstr>Mangal</vt:lpstr>
      <vt:lpstr>Ubuntu</vt:lpstr>
      <vt:lpstr>Ubuntu Light</vt:lpstr>
      <vt:lpstr>Ubuntu Mono derivative Powerline</vt:lpstr>
      <vt:lpstr>Arial</vt:lpstr>
      <vt:lpstr>Insight theme FIXED ver 3.1</vt:lpstr>
      <vt:lpstr>99 Problems But a Birch Ain’t One </vt:lpstr>
      <vt:lpstr>PowerPoint Presentation</vt:lpstr>
      <vt:lpstr>What Roots Can We Take ?  </vt:lpstr>
      <vt:lpstr>PowerPoint Presentation</vt:lpstr>
      <vt:lpstr>Thank You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briwal</dc:creator>
  <cp:lastModifiedBy>Microsoft Office User</cp:lastModifiedBy>
  <cp:revision>61</cp:revision>
  <dcterms:created xsi:type="dcterms:W3CDTF">2017-05-26T13:22:50Z</dcterms:created>
  <dcterms:modified xsi:type="dcterms:W3CDTF">2018-09-16T13:56:10Z</dcterms:modified>
</cp:coreProperties>
</file>